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Bold" panose="020B0604020202020204" charset="0"/>
      <p:regular r:id="rId20"/>
    </p:embeddedFont>
    <p:embeddedFont>
      <p:font typeface="Lato Heavy" panose="020B0604020202020204" charset="0"/>
      <p:regular r:id="rId21"/>
    </p:embeddedFont>
    <p:embeddedFont>
      <p:font typeface="Public Sans" panose="020B0604020202020204" charset="0"/>
      <p:regular r:id="rId22"/>
    </p:embeddedFont>
    <p:embeddedFont>
      <p:font typeface="Public Sans Bold" panose="020B0604020202020204" charset="0"/>
      <p:regular r:id="rId23"/>
    </p:embeddedFont>
    <p:embeddedFont>
      <p:font typeface="Public Sans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42464"/>
            <a:ext cx="6286542" cy="7018582"/>
            <a:chOff x="0" y="0"/>
            <a:chExt cx="8382055" cy="9358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82055" cy="8951710"/>
            </a:xfrm>
            <a:custGeom>
              <a:avLst/>
              <a:gdLst/>
              <a:ahLst/>
              <a:cxnLst/>
              <a:rect l="l" t="t" r="r" b="b"/>
              <a:pathLst>
                <a:path w="8382055" h="8951710">
                  <a:moveTo>
                    <a:pt x="0" y="0"/>
                  </a:moveTo>
                  <a:lnTo>
                    <a:pt x="8382055" y="0"/>
                  </a:lnTo>
                  <a:lnTo>
                    <a:pt x="8382055" y="8951710"/>
                  </a:lnTo>
                  <a:lnTo>
                    <a:pt x="0" y="8951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5461621"/>
              <a:ext cx="3308473" cy="3896489"/>
            </a:xfrm>
            <a:custGeom>
              <a:avLst/>
              <a:gdLst/>
              <a:ahLst/>
              <a:cxnLst/>
              <a:rect l="l" t="t" r="r" b="b"/>
              <a:pathLst>
                <a:path w="3308473" h="3896489">
                  <a:moveTo>
                    <a:pt x="0" y="0"/>
                  </a:moveTo>
                  <a:lnTo>
                    <a:pt x="3308473" y="0"/>
                  </a:lnTo>
                  <a:lnTo>
                    <a:pt x="3308473" y="3896489"/>
                  </a:lnTo>
                  <a:lnTo>
                    <a:pt x="0" y="3896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629400" y="2493042"/>
            <a:ext cx="10832756" cy="6481277"/>
            <a:chOff x="0" y="-35905"/>
            <a:chExt cx="14443675" cy="8641702"/>
          </a:xfrm>
        </p:grpSpPr>
        <p:sp>
          <p:nvSpPr>
            <p:cNvPr id="6" name="TextBox 6"/>
            <p:cNvSpPr txBox="1"/>
            <p:nvPr/>
          </p:nvSpPr>
          <p:spPr>
            <a:xfrm>
              <a:off x="0" y="2704010"/>
              <a:ext cx="14443675" cy="2072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23"/>
                </a:lnSpc>
              </a:pPr>
              <a:r>
                <a:rPr lang="en-US" sz="5103" b="1">
                  <a:solidFill>
                    <a:srgbClr val="414042"/>
                  </a:solidFill>
                  <a:latin typeface="Lato Heavy"/>
                  <a:ea typeface="Lato Heavy"/>
                  <a:cs typeface="Lato Heavy"/>
                  <a:sym typeface="Lato Heavy"/>
                </a:rPr>
                <a:t>XÂY DỰNG WEBSITE BÁN ĐỒ NỘI THẤT CHO </a:t>
              </a:r>
              <a:r>
                <a:rPr lang="en-US" sz="5103" b="1" err="1">
                  <a:solidFill>
                    <a:srgbClr val="414042"/>
                  </a:solidFill>
                  <a:latin typeface="Lato Heavy"/>
                  <a:ea typeface="Lato Heavy"/>
                  <a:cs typeface="Lato Heavy"/>
                  <a:sym typeface="Lato Heavy"/>
                </a:rPr>
                <a:t>CHO</a:t>
              </a:r>
              <a:r>
                <a:rPr lang="en-US" sz="5103" b="1">
                  <a:solidFill>
                    <a:srgbClr val="414042"/>
                  </a:solidFill>
                  <a:latin typeface="Lato Heavy"/>
                  <a:ea typeface="Lato Heavy"/>
                  <a:cs typeface="Lato Heavy"/>
                  <a:sym typeface="Lato Heavy"/>
                </a:rPr>
                <a:t> CỬA HÀNG MUJI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413128"/>
              <a:ext cx="12287711" cy="3192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90"/>
                </a:lnSpc>
              </a:pPr>
              <a:r>
                <a:rPr lang="en-US" sz="2707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GVHD	:         TS. </a:t>
              </a:r>
              <a:r>
                <a:rPr lang="en-US" sz="2707" b="1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Phạm</a:t>
              </a:r>
              <a:r>
                <a:rPr lang="en-US" sz="2707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707" b="1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Văn</a:t>
              </a:r>
              <a:r>
                <a:rPr lang="en-US" sz="2707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707" b="1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Hiệp</a:t>
              </a:r>
              <a:endParaRPr lang="en-US" sz="2707" b="1">
                <a:solidFill>
                  <a:srgbClr val="414042"/>
                </a:solidFill>
                <a:latin typeface="Public Sans Medium"/>
                <a:ea typeface="Public Sans Medium"/>
                <a:cs typeface="Public Sans Medium"/>
                <a:sym typeface="Public Sans Medium"/>
              </a:endParaRPr>
            </a:p>
            <a:p>
              <a:pPr algn="just">
                <a:lnSpc>
                  <a:spcPts val="3790"/>
                </a:lnSpc>
              </a:pPr>
              <a:r>
                <a:rPr lang="en-US" sz="2707" b="1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Sinh</a:t>
              </a:r>
              <a:r>
                <a:rPr lang="en-US" sz="2707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707" b="1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viên</a:t>
              </a:r>
              <a:r>
                <a:rPr lang="en-US" sz="2707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	:          Nguyễn </a:t>
              </a:r>
              <a:r>
                <a:rPr lang="en-US" sz="2707" b="1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Huy</a:t>
              </a:r>
              <a:r>
                <a:rPr lang="en-US" sz="2707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Đạt</a:t>
              </a:r>
            </a:p>
            <a:p>
              <a:pPr algn="just">
                <a:lnSpc>
                  <a:spcPts val="3790"/>
                </a:lnSpc>
              </a:pPr>
              <a:r>
                <a:rPr lang="en-US" sz="2707" b="1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Lớp</a:t>
              </a:r>
              <a:r>
                <a:rPr lang="en-US" sz="2707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		:          CNTT03-K16</a:t>
              </a:r>
            </a:p>
            <a:p>
              <a:pPr algn="just">
                <a:lnSpc>
                  <a:spcPts val="3790"/>
                </a:lnSpc>
              </a:pPr>
              <a:r>
                <a:rPr lang="en-US" sz="2707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MSV		:           2021602718</a:t>
              </a:r>
            </a:p>
            <a:p>
              <a:pPr algn="just">
                <a:lnSpc>
                  <a:spcPts val="3790"/>
                </a:lnSpc>
              </a:pPr>
              <a:endParaRPr lang="en-US" sz="2707" b="1">
                <a:solidFill>
                  <a:srgbClr val="414042"/>
                </a:solidFill>
                <a:latin typeface="Public Sans Medium"/>
                <a:ea typeface="Public Sans Medium"/>
                <a:cs typeface="Public Sans Medium"/>
                <a:sym typeface="Public Sans Medium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5905"/>
              <a:ext cx="13831117" cy="1681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03"/>
                </a:lnSpc>
                <a:spcBef>
                  <a:spcPct val="0"/>
                </a:spcBef>
              </a:pPr>
              <a:r>
                <a:rPr lang="en-US" sz="3645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BẢO VỆ ĐỒ ÁN TỐT NGIỆP</a:t>
              </a:r>
            </a:p>
            <a:p>
              <a:pPr algn="ctr">
                <a:lnSpc>
                  <a:spcPts val="5103"/>
                </a:lnSpc>
                <a:spcBef>
                  <a:spcPct val="0"/>
                </a:spcBef>
              </a:pPr>
              <a:r>
                <a:rPr lang="en-US" sz="3645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NGÀNH CÔNG NGHỆ THÔNG TIN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90800" y="90959"/>
            <a:ext cx="14013101" cy="1393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414042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TRƯỜNG ĐẠI HỌC CÔNG NGHIỆP HÀ NỘI</a:t>
            </a:r>
          </a:p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414042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TRƯỜNG CÔNG NGHỆ THÔNG TIN VÀ TRUYỀN THÔNG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11967" y="1387152"/>
            <a:ext cx="5051652" cy="4114800"/>
          </a:xfrm>
          <a:custGeom>
            <a:avLst/>
            <a:gdLst/>
            <a:ahLst/>
            <a:cxnLst/>
            <a:rect l="l" t="t" r="r" b="b"/>
            <a:pathLst>
              <a:path w="5051652" h="4114800">
                <a:moveTo>
                  <a:pt x="0" y="0"/>
                </a:moveTo>
                <a:lnTo>
                  <a:pt x="5051652" y="0"/>
                </a:lnTo>
                <a:lnTo>
                  <a:pt x="5051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60315" y="5143500"/>
            <a:ext cx="5051652" cy="4114800"/>
          </a:xfrm>
          <a:custGeom>
            <a:avLst/>
            <a:gdLst/>
            <a:ahLst/>
            <a:cxnLst/>
            <a:rect l="l" t="t" r="r" b="b"/>
            <a:pathLst>
              <a:path w="5051652" h="4114800">
                <a:moveTo>
                  <a:pt x="0" y="0"/>
                </a:moveTo>
                <a:lnTo>
                  <a:pt x="5051652" y="0"/>
                </a:lnTo>
                <a:lnTo>
                  <a:pt x="5051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13456" y="1387152"/>
            <a:ext cx="5051652" cy="4114800"/>
            <a:chOff x="0" y="0"/>
            <a:chExt cx="6735536" cy="548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5536" cy="5486400"/>
            </a:xfrm>
            <a:custGeom>
              <a:avLst/>
              <a:gdLst/>
              <a:ahLst/>
              <a:cxnLst/>
              <a:rect l="l" t="t" r="r" b="b"/>
              <a:pathLst>
                <a:path w="6735536" h="5486400">
                  <a:moveTo>
                    <a:pt x="0" y="0"/>
                  </a:moveTo>
                  <a:lnTo>
                    <a:pt x="6735536" y="0"/>
                  </a:lnTo>
                  <a:lnTo>
                    <a:pt x="673553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15492" y="517708"/>
              <a:ext cx="6314640" cy="3731140"/>
            </a:xfrm>
            <a:custGeom>
              <a:avLst/>
              <a:gdLst/>
              <a:ahLst/>
              <a:cxnLst/>
              <a:rect l="l" t="t" r="r" b="b"/>
              <a:pathLst>
                <a:path w="6314640" h="3731140">
                  <a:moveTo>
                    <a:pt x="0" y="0"/>
                  </a:moveTo>
                  <a:lnTo>
                    <a:pt x="6314640" y="0"/>
                  </a:lnTo>
                  <a:lnTo>
                    <a:pt x="6314640" y="3731140"/>
                  </a:lnTo>
                  <a:lnTo>
                    <a:pt x="0" y="373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743" r="-213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1749640" y="1780055"/>
            <a:ext cx="4589957" cy="2741498"/>
          </a:xfrm>
          <a:custGeom>
            <a:avLst/>
            <a:gdLst/>
            <a:ahLst/>
            <a:cxnLst/>
            <a:rect l="l" t="t" r="r" b="b"/>
            <a:pathLst>
              <a:path w="4589957" h="2741498">
                <a:moveTo>
                  <a:pt x="0" y="0"/>
                </a:moveTo>
                <a:lnTo>
                  <a:pt x="4589957" y="0"/>
                </a:lnTo>
                <a:lnTo>
                  <a:pt x="4589957" y="2741498"/>
                </a:lnTo>
                <a:lnTo>
                  <a:pt x="0" y="2741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88" r="-798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57306" y="5530527"/>
            <a:ext cx="4689788" cy="2764108"/>
          </a:xfrm>
          <a:custGeom>
            <a:avLst/>
            <a:gdLst/>
            <a:ahLst/>
            <a:cxnLst/>
            <a:rect l="l" t="t" r="r" b="b"/>
            <a:pathLst>
              <a:path w="4689788" h="2764108">
                <a:moveTo>
                  <a:pt x="0" y="0"/>
                </a:moveTo>
                <a:lnTo>
                  <a:pt x="4689789" y="0"/>
                </a:lnTo>
                <a:lnTo>
                  <a:pt x="4689789" y="2764108"/>
                </a:lnTo>
                <a:lnTo>
                  <a:pt x="0" y="276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29" r="-283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0841" y="638175"/>
            <a:ext cx="162306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6. Kết quả đạt được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0625" y="6938659"/>
            <a:ext cx="4856668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Một số màn hình người quản trị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0"/>
            <a:ext cx="8950031" cy="10287000"/>
            <a:chOff x="0" y="0"/>
            <a:chExt cx="5837538" cy="67095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7538" cy="6709559"/>
            </a:xfrm>
            <a:custGeom>
              <a:avLst/>
              <a:gdLst/>
              <a:ahLst/>
              <a:cxnLst/>
              <a:rect l="l" t="t" r="r" b="b"/>
              <a:pathLst>
                <a:path w="5837538" h="6709559">
                  <a:moveTo>
                    <a:pt x="553273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404758"/>
                  </a:lnTo>
                  <a:cubicBezTo>
                    <a:pt x="0" y="6573669"/>
                    <a:pt x="135890" y="6709559"/>
                    <a:pt x="304800" y="6709559"/>
                  </a:cubicBezTo>
                  <a:lnTo>
                    <a:pt x="5532738" y="6709559"/>
                  </a:lnTo>
                  <a:cubicBezTo>
                    <a:pt x="5701648" y="6709559"/>
                    <a:pt x="5837538" y="6573669"/>
                    <a:pt x="5837538" y="6404758"/>
                  </a:cubicBezTo>
                  <a:lnTo>
                    <a:pt x="5837538" y="304800"/>
                  </a:lnTo>
                  <a:cubicBezTo>
                    <a:pt x="5837538" y="135890"/>
                    <a:pt x="5701648" y="0"/>
                    <a:pt x="5532738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434148" y="3716896"/>
            <a:ext cx="2786336" cy="2853208"/>
          </a:xfrm>
          <a:custGeom>
            <a:avLst/>
            <a:gdLst/>
            <a:ahLst/>
            <a:cxnLst/>
            <a:rect l="l" t="t" r="r" b="b"/>
            <a:pathLst>
              <a:path w="2786336" h="2853208">
                <a:moveTo>
                  <a:pt x="0" y="0"/>
                </a:moveTo>
                <a:lnTo>
                  <a:pt x="2786335" y="0"/>
                </a:lnTo>
                <a:lnTo>
                  <a:pt x="2786335" y="2853208"/>
                </a:lnTo>
                <a:lnTo>
                  <a:pt x="0" y="2853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2222" y="736627"/>
            <a:ext cx="7152809" cy="66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7. Các hướng phát triển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00846" y="1696641"/>
            <a:ext cx="7212344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Tạo mô hình 3D của nội thất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00846" y="2523294"/>
            <a:ext cx="8587154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Cho phép người dùng đăng nhập bằng nhiều hình thức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00846" y="3349948"/>
            <a:ext cx="7212344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Tối ưu giao diện cho nhiều thiết bị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00846" y="4176601"/>
            <a:ext cx="7212344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Thêm các hình thức thanh toán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00846" y="5003255"/>
            <a:ext cx="7212344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Triển khai lên hosting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00846" y="5829908"/>
            <a:ext cx="7212344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Sử dụng chat AI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086015" y="4172650"/>
            <a:ext cx="2709037" cy="1723933"/>
          </a:xfrm>
          <a:custGeom>
            <a:avLst/>
            <a:gdLst/>
            <a:ahLst/>
            <a:cxnLst/>
            <a:rect l="l" t="t" r="r" b="b"/>
            <a:pathLst>
              <a:path w="2709037" h="1723933">
                <a:moveTo>
                  <a:pt x="0" y="0"/>
                </a:moveTo>
                <a:lnTo>
                  <a:pt x="2709037" y="0"/>
                </a:lnTo>
                <a:lnTo>
                  <a:pt x="2709037" y="1723933"/>
                </a:lnTo>
                <a:lnTo>
                  <a:pt x="0" y="1723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52922" y="3238500"/>
            <a:ext cx="3739815" cy="4622243"/>
          </a:xfrm>
          <a:custGeom>
            <a:avLst/>
            <a:gdLst/>
            <a:ahLst/>
            <a:cxnLst/>
            <a:rect l="l" t="t" r="r" b="b"/>
            <a:pathLst>
              <a:path w="3739815" h="4622243">
                <a:moveTo>
                  <a:pt x="0" y="0"/>
                </a:moveTo>
                <a:lnTo>
                  <a:pt x="3739815" y="0"/>
                </a:lnTo>
                <a:lnTo>
                  <a:pt x="3739815" y="4622243"/>
                </a:lnTo>
                <a:lnTo>
                  <a:pt x="0" y="4622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85931" y="4636057"/>
            <a:ext cx="3739815" cy="4622243"/>
          </a:xfrm>
          <a:custGeom>
            <a:avLst/>
            <a:gdLst/>
            <a:ahLst/>
            <a:cxnLst/>
            <a:rect l="l" t="t" r="r" b="b"/>
            <a:pathLst>
              <a:path w="3739815" h="4622243">
                <a:moveTo>
                  <a:pt x="0" y="0"/>
                </a:moveTo>
                <a:lnTo>
                  <a:pt x="3739814" y="0"/>
                </a:lnTo>
                <a:lnTo>
                  <a:pt x="3739814" y="4622243"/>
                </a:lnTo>
                <a:lnTo>
                  <a:pt x="0" y="4622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25745" y="649733"/>
            <a:ext cx="3108224" cy="1981493"/>
          </a:xfrm>
          <a:custGeom>
            <a:avLst/>
            <a:gdLst/>
            <a:ahLst/>
            <a:cxnLst/>
            <a:rect l="l" t="t" r="r" b="b"/>
            <a:pathLst>
              <a:path w="3108224" h="1981493">
                <a:moveTo>
                  <a:pt x="0" y="0"/>
                </a:moveTo>
                <a:lnTo>
                  <a:pt x="3108225" y="0"/>
                </a:lnTo>
                <a:lnTo>
                  <a:pt x="3108225" y="1981493"/>
                </a:lnTo>
                <a:lnTo>
                  <a:pt x="0" y="1981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3113" y="3228975"/>
            <a:ext cx="7212529" cy="381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Quý thầy cô có câu hỏi, thắc mắc đối với sản phẩm em mong quý thầy cô cho em xin nhận xét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8242" y="3983021"/>
            <a:ext cx="7848600" cy="163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Cảm ơn quý thầy cô và mọi người đã theo dõi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20531" y="0"/>
            <a:ext cx="6858000" cy="1028700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464" r="-62464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192500" y="10160000"/>
            <a:ext cx="2095500" cy="127000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6192500" cy="127000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4" name="TextBox 4"/>
          <p:cNvSpPr txBox="1"/>
          <p:nvPr/>
        </p:nvSpPr>
        <p:spPr>
          <a:xfrm>
            <a:off x="570494" y="7126605"/>
            <a:ext cx="2676631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 spc="10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Lý do chọn đề tài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81321" y="4530407"/>
            <a:ext cx="2678438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 spc="10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Mục đích chọn đề tài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93954" y="7155180"/>
            <a:ext cx="2676631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 spc="10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Quy trình thực hiện</a:t>
            </a:r>
          </a:p>
        </p:txBody>
      </p:sp>
      <p:sp>
        <p:nvSpPr>
          <p:cNvPr id="7" name="AutoShape 7"/>
          <p:cNvSpPr/>
          <p:nvPr/>
        </p:nvSpPr>
        <p:spPr>
          <a:xfrm>
            <a:off x="1908810" y="6202363"/>
            <a:ext cx="14470380" cy="53975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8" name="TextBox 8"/>
          <p:cNvSpPr txBox="1"/>
          <p:nvPr/>
        </p:nvSpPr>
        <p:spPr>
          <a:xfrm>
            <a:off x="7805684" y="4336097"/>
            <a:ext cx="267663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 spc="10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Công nghệ sử dụng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17414" y="7155180"/>
            <a:ext cx="267663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 spc="10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Các chức năng chính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29144" y="4768215"/>
            <a:ext cx="2676631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 spc="10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Kết quả đạt được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40874" y="7126605"/>
            <a:ext cx="267663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 spc="10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Phương hướng phát triển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68755" y="5789295"/>
            <a:ext cx="880110" cy="880110"/>
            <a:chOff x="0" y="0"/>
            <a:chExt cx="1173480" cy="11734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3480" cy="1173480"/>
            </a:xfrm>
            <a:custGeom>
              <a:avLst/>
              <a:gdLst/>
              <a:ahLst/>
              <a:cxnLst/>
              <a:rect l="l" t="t" r="r" b="b"/>
              <a:pathLst>
                <a:path w="1173480" h="1173480">
                  <a:moveTo>
                    <a:pt x="0" y="0"/>
                  </a:moveTo>
                  <a:lnTo>
                    <a:pt x="1173480" y="0"/>
                  </a:lnTo>
                  <a:lnTo>
                    <a:pt x="1173480" y="1173480"/>
                  </a:lnTo>
                  <a:lnTo>
                    <a:pt x="0" y="117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66765" y="206728"/>
              <a:ext cx="639949" cy="702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880485" y="5789295"/>
            <a:ext cx="880110" cy="880110"/>
            <a:chOff x="0" y="0"/>
            <a:chExt cx="1173480" cy="11734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3480" cy="1173480"/>
            </a:xfrm>
            <a:custGeom>
              <a:avLst/>
              <a:gdLst/>
              <a:ahLst/>
              <a:cxnLst/>
              <a:rect l="l" t="t" r="r" b="b"/>
              <a:pathLst>
                <a:path w="1173480" h="1173480">
                  <a:moveTo>
                    <a:pt x="0" y="0"/>
                  </a:moveTo>
                  <a:lnTo>
                    <a:pt x="1173480" y="0"/>
                  </a:lnTo>
                  <a:lnTo>
                    <a:pt x="1173480" y="1173480"/>
                  </a:lnTo>
                  <a:lnTo>
                    <a:pt x="0" y="117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266765" y="206728"/>
              <a:ext cx="639949" cy="702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292215" y="5789295"/>
            <a:ext cx="880110" cy="880110"/>
            <a:chOff x="0" y="0"/>
            <a:chExt cx="1173480" cy="11734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3480" cy="1173480"/>
            </a:xfrm>
            <a:custGeom>
              <a:avLst/>
              <a:gdLst/>
              <a:ahLst/>
              <a:cxnLst/>
              <a:rect l="l" t="t" r="r" b="b"/>
              <a:pathLst>
                <a:path w="1173480" h="1173480">
                  <a:moveTo>
                    <a:pt x="0" y="0"/>
                  </a:moveTo>
                  <a:lnTo>
                    <a:pt x="1173480" y="0"/>
                  </a:lnTo>
                  <a:lnTo>
                    <a:pt x="1173480" y="1173480"/>
                  </a:lnTo>
                  <a:lnTo>
                    <a:pt x="0" y="117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266765" y="206728"/>
              <a:ext cx="639949" cy="702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03945" y="5789295"/>
            <a:ext cx="880110" cy="880110"/>
            <a:chOff x="0" y="0"/>
            <a:chExt cx="1173480" cy="11734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73480" cy="1173480"/>
            </a:xfrm>
            <a:custGeom>
              <a:avLst/>
              <a:gdLst/>
              <a:ahLst/>
              <a:cxnLst/>
              <a:rect l="l" t="t" r="r" b="b"/>
              <a:pathLst>
                <a:path w="1173480" h="1173480">
                  <a:moveTo>
                    <a:pt x="0" y="0"/>
                  </a:moveTo>
                  <a:lnTo>
                    <a:pt x="1173480" y="0"/>
                  </a:lnTo>
                  <a:lnTo>
                    <a:pt x="1173480" y="1173480"/>
                  </a:lnTo>
                  <a:lnTo>
                    <a:pt x="0" y="117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266765" y="206728"/>
              <a:ext cx="639949" cy="702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15675" y="5789295"/>
            <a:ext cx="880110" cy="880110"/>
            <a:chOff x="0" y="0"/>
            <a:chExt cx="1173480" cy="11734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73480" cy="1173480"/>
            </a:xfrm>
            <a:custGeom>
              <a:avLst/>
              <a:gdLst/>
              <a:ahLst/>
              <a:cxnLst/>
              <a:rect l="l" t="t" r="r" b="b"/>
              <a:pathLst>
                <a:path w="1173480" h="1173480">
                  <a:moveTo>
                    <a:pt x="0" y="0"/>
                  </a:moveTo>
                  <a:lnTo>
                    <a:pt x="1173480" y="0"/>
                  </a:lnTo>
                  <a:lnTo>
                    <a:pt x="1173480" y="1173480"/>
                  </a:lnTo>
                  <a:lnTo>
                    <a:pt x="0" y="117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266765" y="206728"/>
              <a:ext cx="639949" cy="702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527405" y="5789295"/>
            <a:ext cx="880110" cy="880110"/>
            <a:chOff x="0" y="0"/>
            <a:chExt cx="1173480" cy="11734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73480" cy="1173480"/>
            </a:xfrm>
            <a:custGeom>
              <a:avLst/>
              <a:gdLst/>
              <a:ahLst/>
              <a:cxnLst/>
              <a:rect l="l" t="t" r="r" b="b"/>
              <a:pathLst>
                <a:path w="1173480" h="1173480">
                  <a:moveTo>
                    <a:pt x="0" y="0"/>
                  </a:moveTo>
                  <a:lnTo>
                    <a:pt x="1173480" y="0"/>
                  </a:lnTo>
                  <a:lnTo>
                    <a:pt x="1173480" y="1173480"/>
                  </a:lnTo>
                  <a:lnTo>
                    <a:pt x="0" y="117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266765" y="206728"/>
              <a:ext cx="639949" cy="702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6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939135" y="5760720"/>
            <a:ext cx="880110" cy="880110"/>
            <a:chOff x="0" y="0"/>
            <a:chExt cx="1173480" cy="11734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73480" cy="1173480"/>
            </a:xfrm>
            <a:custGeom>
              <a:avLst/>
              <a:gdLst/>
              <a:ahLst/>
              <a:cxnLst/>
              <a:rect l="l" t="t" r="r" b="b"/>
              <a:pathLst>
                <a:path w="1173480" h="1173480">
                  <a:moveTo>
                    <a:pt x="0" y="0"/>
                  </a:moveTo>
                  <a:lnTo>
                    <a:pt x="1173480" y="0"/>
                  </a:lnTo>
                  <a:lnTo>
                    <a:pt x="1173480" y="1173480"/>
                  </a:lnTo>
                  <a:lnTo>
                    <a:pt x="0" y="117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266765" y="206728"/>
              <a:ext cx="639949" cy="702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7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020827" y="1065424"/>
            <a:ext cx="12246346" cy="1612477"/>
            <a:chOff x="0" y="0"/>
            <a:chExt cx="16328461" cy="214996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58561"/>
              <a:ext cx="16328461" cy="1475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 spc="209">
                  <a:solidFill>
                    <a:srgbClr val="37C9E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NỘI DUNG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29927"/>
              <a:ext cx="16328461" cy="623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632806"/>
            <a:ext cx="7658100" cy="5021387"/>
            <a:chOff x="0" y="0"/>
            <a:chExt cx="4994894" cy="3275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4894" cy="3275133"/>
            </a:xfrm>
            <a:custGeom>
              <a:avLst/>
              <a:gdLst/>
              <a:ahLst/>
              <a:cxnLst/>
              <a:rect l="l" t="t" r="r" b="b"/>
              <a:pathLst>
                <a:path w="4994894" h="3275133">
                  <a:moveTo>
                    <a:pt x="469009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970333"/>
                  </a:lnTo>
                  <a:cubicBezTo>
                    <a:pt x="0" y="3139243"/>
                    <a:pt x="135890" y="3275133"/>
                    <a:pt x="304800" y="3275133"/>
                  </a:cubicBezTo>
                  <a:lnTo>
                    <a:pt x="4690094" y="3275133"/>
                  </a:lnTo>
                  <a:cubicBezTo>
                    <a:pt x="4859003" y="3275133"/>
                    <a:pt x="4994894" y="3139243"/>
                    <a:pt x="4994894" y="2970333"/>
                  </a:cubicBezTo>
                  <a:lnTo>
                    <a:pt x="4994894" y="304800"/>
                  </a:lnTo>
                  <a:cubicBezTo>
                    <a:pt x="4994894" y="135890"/>
                    <a:pt x="4859003" y="0"/>
                    <a:pt x="4690094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736991" y="3664354"/>
            <a:ext cx="6472117" cy="291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723" lvl="1" indent="-254361" algn="l">
              <a:lnSpc>
                <a:spcPts val="3298"/>
              </a:lnSpc>
              <a:buFont typeface="Arial"/>
              <a:buChar char="•"/>
            </a:pPr>
            <a:r>
              <a:rPr lang="en-US" sz="2356" b="1">
                <a:solidFill>
                  <a:srgbClr val="414042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Đáp ứng nhu cầu tiêu dùng nội thất chất lượng</a:t>
            </a:r>
          </a:p>
          <a:p>
            <a:pPr marL="508723" lvl="1" indent="-254361" algn="l">
              <a:lnSpc>
                <a:spcPts val="3298"/>
              </a:lnSpc>
              <a:buFont typeface="Arial"/>
              <a:buChar char="•"/>
            </a:pPr>
            <a:r>
              <a:rPr lang="en-US" sz="2356" b="1">
                <a:solidFill>
                  <a:srgbClr val="414042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Hỗ trợ các nhà cung cấp và thương hiệu nội thất địa phương</a:t>
            </a:r>
          </a:p>
          <a:p>
            <a:pPr marL="508723" lvl="1" indent="-254361" algn="l">
              <a:lnSpc>
                <a:spcPts val="3298"/>
              </a:lnSpc>
              <a:buFont typeface="Arial"/>
              <a:buChar char="•"/>
            </a:pPr>
            <a:r>
              <a:rPr lang="en-US" sz="2356" b="1">
                <a:solidFill>
                  <a:srgbClr val="414042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Xây dựng một website bán hàng nội thất trực tuyến giúp khách hàng dễ dàng tiếp cận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27652" y="3356766"/>
            <a:ext cx="6261996" cy="3573468"/>
            <a:chOff x="0" y="0"/>
            <a:chExt cx="8349328" cy="47646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31750"/>
              <a:ext cx="8349328" cy="283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1. Lý do chọn đề tài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45610"/>
              <a:ext cx="7980185" cy="1395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70"/>
                </a:lnSpc>
              </a:pPr>
              <a:r>
                <a:rPr lang="en-US" sz="3050" b="1">
                  <a:solidFill>
                    <a:srgbClr val="FFFFFF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Thói quen mua sắm của người dùng hiện này?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4445" y="2729044"/>
            <a:ext cx="6690732" cy="4114800"/>
          </a:xfrm>
          <a:custGeom>
            <a:avLst/>
            <a:gdLst/>
            <a:ahLst/>
            <a:cxnLst/>
            <a:rect l="l" t="t" r="r" b="b"/>
            <a:pathLst>
              <a:path w="6690732" h="4114800">
                <a:moveTo>
                  <a:pt x="0" y="0"/>
                </a:moveTo>
                <a:lnTo>
                  <a:pt x="6690732" y="0"/>
                </a:lnTo>
                <a:lnTo>
                  <a:pt x="6690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3644" y="1538792"/>
            <a:ext cx="6863264" cy="7209415"/>
            <a:chOff x="0" y="0"/>
            <a:chExt cx="9151018" cy="9612554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2862"/>
              <a:ext cx="8363137" cy="7451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0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Tạo ra một nền tảng thương mại điện tử chuyên biệt cho nội thất</a:t>
              </a:r>
            </a:p>
            <a:p>
              <a:pPr marL="690881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Giúp người dùng dễ dàng tìm kiếm, so sánh và mua sắm các sản phẩm chất lượng </a:t>
              </a:r>
            </a:p>
            <a:p>
              <a:pPr marL="690881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Nâng cao trải nghiệm mua sắm trực tuyến</a:t>
              </a:r>
            </a:p>
            <a:p>
              <a:pPr marL="690881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 b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Dễ dàng nâng cấp và phát triển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370831"/>
              <a:ext cx="8363137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3867"/>
              <a:ext cx="9151018" cy="1064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00"/>
                </a:lnSpc>
              </a:pPr>
              <a:r>
                <a:rPr lang="en-US" sz="5000" b="1">
                  <a:solidFill>
                    <a:srgbClr val="222A9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2.Mục đích chọn đề tài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41123" y="1028700"/>
            <a:ext cx="10618177" cy="8229600"/>
            <a:chOff x="0" y="0"/>
            <a:chExt cx="6925564" cy="53676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25564" cy="5367647"/>
            </a:xfrm>
            <a:custGeom>
              <a:avLst/>
              <a:gdLst/>
              <a:ahLst/>
              <a:cxnLst/>
              <a:rect l="l" t="t" r="r" b="b"/>
              <a:pathLst>
                <a:path w="6925564" h="5367647">
                  <a:moveTo>
                    <a:pt x="662076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5062847"/>
                  </a:lnTo>
                  <a:cubicBezTo>
                    <a:pt x="0" y="5231757"/>
                    <a:pt x="135890" y="5367647"/>
                    <a:pt x="304800" y="5367647"/>
                  </a:cubicBezTo>
                  <a:lnTo>
                    <a:pt x="6620764" y="5367647"/>
                  </a:lnTo>
                  <a:cubicBezTo>
                    <a:pt x="6789674" y="5367647"/>
                    <a:pt x="6925564" y="5231757"/>
                    <a:pt x="6925564" y="5062847"/>
                  </a:cubicBezTo>
                  <a:lnTo>
                    <a:pt x="6925564" y="304800"/>
                  </a:lnTo>
                  <a:cubicBezTo>
                    <a:pt x="6925564" y="135890"/>
                    <a:pt x="6789674" y="0"/>
                    <a:pt x="6620764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94577" y="5934869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233454"/>
            <a:ext cx="4310564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3.Quy trình thực hiện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54001" y="3198178"/>
            <a:ext cx="7273450" cy="833755"/>
            <a:chOff x="0" y="0"/>
            <a:chExt cx="9697934" cy="1111673"/>
          </a:xfrm>
        </p:grpSpPr>
        <p:sp>
          <p:nvSpPr>
            <p:cNvPr id="7" name="TextBox 7"/>
            <p:cNvSpPr txBox="1"/>
            <p:nvPr/>
          </p:nvSpPr>
          <p:spPr>
            <a:xfrm>
              <a:off x="0" y="610023"/>
              <a:ext cx="9697934" cy="1024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Xây dựng các usecase, giao diện.Đưa ra các phương án công nghệ và các thành phần kỹ thuật cần có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69793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22A9B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Thiết kế hệ thống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54001" y="1812766"/>
            <a:ext cx="7273450" cy="1224915"/>
            <a:chOff x="0" y="0"/>
            <a:chExt cx="9697934" cy="163322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10023"/>
              <a:ext cx="9697934" cy="1024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41404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Ở bước này cần tìm hiểu rõ nghiệp vụ của các chức năng của trang web, ghi nhận các yêu cầu của khách hàng.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969793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22A9B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Tìm hiểu và phân tích nhu cầu của khách hàng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54001" y="4457859"/>
            <a:ext cx="7273450" cy="1615440"/>
            <a:chOff x="0" y="0"/>
            <a:chExt cx="9697934" cy="215392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10023"/>
              <a:ext cx="9697934" cy="1544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Viết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các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API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và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kiểm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tra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chúng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bằng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Postman.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Xây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dựng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các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trang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giao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diện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và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kiểm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tra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tính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tương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199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thích</a:t>
              </a:r>
              <a:r>
                <a:rPr lang="en-US" sz="2199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969793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22A9B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Viết và kiểm tra API, Phát triển giao diện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54001" y="5985669"/>
            <a:ext cx="7273450" cy="1615440"/>
            <a:chOff x="0" y="0"/>
            <a:chExt cx="9697934" cy="215392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10023"/>
              <a:ext cx="9697934" cy="1544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Xây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dựng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các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kịch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bản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kiểm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thử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để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kiểm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tra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tính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năng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và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hiệu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suất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.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Kiểm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thử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bảo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mật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để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phát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hiện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lỗ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hổng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bảo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mật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969793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22A9B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Kiểm thử hệ thống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472972" y="1746091"/>
            <a:ext cx="1260391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Bước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72972" y="3131503"/>
            <a:ext cx="1260391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Bước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72972" y="4391184"/>
            <a:ext cx="1260391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Bước 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72972" y="5918994"/>
            <a:ext cx="1260391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Bước 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72972" y="7534434"/>
            <a:ext cx="1260391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Bước 5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154001" y="7601109"/>
            <a:ext cx="7273450" cy="1224280"/>
            <a:chOff x="0" y="0"/>
            <a:chExt cx="9697934" cy="163237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10023"/>
              <a:ext cx="9697934" cy="1544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Tinh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chỉnh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các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tính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năng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để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đảm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bảo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tính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ổn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định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và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thân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thiện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với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người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dùng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. Thu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thập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phản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hồi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người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dùng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để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liên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tục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cải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tiến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hệ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 </a:t>
              </a:r>
              <a:r>
                <a:rPr lang="en-US" sz="2200" err="1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thống</a:t>
              </a:r>
              <a:r>
                <a:rPr lang="en-US" sz="2200">
                  <a:solidFill>
                    <a:srgbClr val="414042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969793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222A9B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Hoàn thiện hệ thống và đưa vào chạy sản phẩm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822044" y="7466666"/>
            <a:ext cx="1711034" cy="2015136"/>
          </a:xfrm>
          <a:custGeom>
            <a:avLst/>
            <a:gdLst/>
            <a:ahLst/>
            <a:cxnLst/>
            <a:rect l="l" t="t" r="r" b="b"/>
            <a:pathLst>
              <a:path w="1711034" h="2015136">
                <a:moveTo>
                  <a:pt x="0" y="0"/>
                </a:moveTo>
                <a:lnTo>
                  <a:pt x="1711034" y="0"/>
                </a:lnTo>
                <a:lnTo>
                  <a:pt x="1711034" y="2015136"/>
                </a:lnTo>
                <a:lnTo>
                  <a:pt x="0" y="201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472887" y="2242381"/>
            <a:ext cx="1326091" cy="1238237"/>
          </a:xfrm>
          <a:custGeom>
            <a:avLst/>
            <a:gdLst/>
            <a:ahLst/>
            <a:cxnLst/>
            <a:rect l="l" t="t" r="r" b="b"/>
            <a:pathLst>
              <a:path w="1326091" h="1238237">
                <a:moveTo>
                  <a:pt x="0" y="0"/>
                </a:moveTo>
                <a:lnTo>
                  <a:pt x="1326091" y="0"/>
                </a:lnTo>
                <a:lnTo>
                  <a:pt x="1326091" y="1238237"/>
                </a:lnTo>
                <a:lnTo>
                  <a:pt x="0" y="1238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28733" y="2569024"/>
            <a:ext cx="1889314" cy="1823188"/>
          </a:xfrm>
          <a:custGeom>
            <a:avLst/>
            <a:gdLst/>
            <a:ahLst/>
            <a:cxnLst/>
            <a:rect l="l" t="t" r="r" b="b"/>
            <a:pathLst>
              <a:path w="1889314" h="1823188">
                <a:moveTo>
                  <a:pt x="0" y="0"/>
                </a:moveTo>
                <a:lnTo>
                  <a:pt x="1889313" y="0"/>
                </a:lnTo>
                <a:lnTo>
                  <a:pt x="1889313" y="1823188"/>
                </a:lnTo>
                <a:lnTo>
                  <a:pt x="0" y="1823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72887" y="5721794"/>
            <a:ext cx="1145915" cy="1291502"/>
          </a:xfrm>
          <a:custGeom>
            <a:avLst/>
            <a:gdLst/>
            <a:ahLst/>
            <a:cxnLst/>
            <a:rect l="l" t="t" r="r" b="b"/>
            <a:pathLst>
              <a:path w="1145915" h="1291502">
                <a:moveTo>
                  <a:pt x="0" y="0"/>
                </a:moveTo>
                <a:lnTo>
                  <a:pt x="1145915" y="0"/>
                </a:lnTo>
                <a:lnTo>
                  <a:pt x="1145915" y="1291502"/>
                </a:lnTo>
                <a:lnTo>
                  <a:pt x="0" y="1291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86350" y="6633047"/>
            <a:ext cx="1571341" cy="1763075"/>
          </a:xfrm>
          <a:custGeom>
            <a:avLst/>
            <a:gdLst/>
            <a:ahLst/>
            <a:cxnLst/>
            <a:rect l="l" t="t" r="r" b="b"/>
            <a:pathLst>
              <a:path w="1571341" h="1763075">
                <a:moveTo>
                  <a:pt x="0" y="0"/>
                </a:moveTo>
                <a:lnTo>
                  <a:pt x="1571341" y="0"/>
                </a:lnTo>
                <a:lnTo>
                  <a:pt x="1571341" y="1763075"/>
                </a:lnTo>
                <a:lnTo>
                  <a:pt x="0" y="1763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13056" y="4021557"/>
            <a:ext cx="2266983" cy="1700237"/>
          </a:xfrm>
          <a:custGeom>
            <a:avLst/>
            <a:gdLst/>
            <a:ahLst/>
            <a:cxnLst/>
            <a:rect l="l" t="t" r="r" b="b"/>
            <a:pathLst>
              <a:path w="2266983" h="1700237">
                <a:moveTo>
                  <a:pt x="0" y="0"/>
                </a:moveTo>
                <a:lnTo>
                  <a:pt x="2266983" y="0"/>
                </a:lnTo>
                <a:lnTo>
                  <a:pt x="2266983" y="1700237"/>
                </a:lnTo>
                <a:lnTo>
                  <a:pt x="0" y="17002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37871" y="5546461"/>
            <a:ext cx="1642167" cy="1642167"/>
          </a:xfrm>
          <a:custGeom>
            <a:avLst/>
            <a:gdLst/>
            <a:ahLst/>
            <a:cxnLst/>
            <a:rect l="l" t="t" r="r" b="b"/>
            <a:pathLst>
              <a:path w="1642167" h="1642167">
                <a:moveTo>
                  <a:pt x="0" y="0"/>
                </a:moveTo>
                <a:lnTo>
                  <a:pt x="1642168" y="0"/>
                </a:lnTo>
                <a:lnTo>
                  <a:pt x="1642168" y="1642167"/>
                </a:lnTo>
                <a:lnTo>
                  <a:pt x="0" y="16421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510662"/>
            <a:ext cx="1812752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14042"/>
                </a:solidFill>
                <a:latin typeface="Public Sans"/>
                <a:ea typeface="Public Sans"/>
                <a:cs typeface="Public Sans"/>
                <a:sym typeface="Public Sans"/>
              </a:rPr>
              <a:t>FontEnd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162050"/>
            <a:ext cx="964126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 Công nghệ sử dụng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636069"/>
            <a:ext cx="223370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14042"/>
                </a:solidFill>
                <a:latin typeface="Public Sans"/>
                <a:ea typeface="Public Sans"/>
                <a:cs typeface="Public Sans"/>
                <a:sym typeface="Public Sans"/>
              </a:rPr>
              <a:t>BackEnd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34488" y="4531686"/>
            <a:ext cx="4338765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414042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Các công cụ hỗ trợ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0689" y="2447684"/>
            <a:ext cx="3075813" cy="4114800"/>
          </a:xfrm>
          <a:custGeom>
            <a:avLst/>
            <a:gdLst/>
            <a:ahLst/>
            <a:cxnLst/>
            <a:rect l="l" t="t" r="r" b="b"/>
            <a:pathLst>
              <a:path w="3075813" h="4114800">
                <a:moveTo>
                  <a:pt x="0" y="0"/>
                </a:moveTo>
                <a:lnTo>
                  <a:pt x="3075813" y="0"/>
                </a:lnTo>
                <a:lnTo>
                  <a:pt x="30758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142" y="2498386"/>
            <a:ext cx="878315" cy="93797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3389131" y="4489802"/>
            <a:ext cx="752482" cy="728026"/>
          </a:xfrm>
          <a:custGeom>
            <a:avLst/>
            <a:gdLst/>
            <a:ahLst/>
            <a:cxnLst/>
            <a:rect l="l" t="t" r="r" b="b"/>
            <a:pathLst>
              <a:path w="752482" h="728026">
                <a:moveTo>
                  <a:pt x="0" y="0"/>
                </a:moveTo>
                <a:lnTo>
                  <a:pt x="752482" y="0"/>
                </a:lnTo>
                <a:lnTo>
                  <a:pt x="752482" y="728026"/>
                </a:lnTo>
                <a:lnTo>
                  <a:pt x="0" y="728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03307" y="6040401"/>
            <a:ext cx="801742" cy="783703"/>
          </a:xfrm>
          <a:custGeom>
            <a:avLst/>
            <a:gdLst/>
            <a:ahLst/>
            <a:cxnLst/>
            <a:rect l="l" t="t" r="r" b="b"/>
            <a:pathLst>
              <a:path w="801742" h="783703">
                <a:moveTo>
                  <a:pt x="0" y="0"/>
                </a:moveTo>
                <a:lnTo>
                  <a:pt x="801742" y="0"/>
                </a:lnTo>
                <a:lnTo>
                  <a:pt x="801742" y="783703"/>
                </a:lnTo>
                <a:lnTo>
                  <a:pt x="0" y="783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89131" y="2576551"/>
            <a:ext cx="801742" cy="801742"/>
          </a:xfrm>
          <a:custGeom>
            <a:avLst/>
            <a:gdLst/>
            <a:ahLst/>
            <a:cxnLst/>
            <a:rect l="l" t="t" r="r" b="b"/>
            <a:pathLst>
              <a:path w="801742" h="801742">
                <a:moveTo>
                  <a:pt x="0" y="0"/>
                </a:moveTo>
                <a:lnTo>
                  <a:pt x="801742" y="0"/>
                </a:lnTo>
                <a:lnTo>
                  <a:pt x="801742" y="801743"/>
                </a:lnTo>
                <a:lnTo>
                  <a:pt x="0" y="8017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603307" y="4615499"/>
            <a:ext cx="1020313" cy="503780"/>
          </a:xfrm>
          <a:custGeom>
            <a:avLst/>
            <a:gdLst/>
            <a:ahLst/>
            <a:cxnLst/>
            <a:rect l="l" t="t" r="r" b="b"/>
            <a:pathLst>
              <a:path w="1020313" h="503780">
                <a:moveTo>
                  <a:pt x="0" y="0"/>
                </a:moveTo>
                <a:lnTo>
                  <a:pt x="1020313" y="0"/>
                </a:lnTo>
                <a:lnTo>
                  <a:pt x="1020313" y="503780"/>
                </a:lnTo>
                <a:lnTo>
                  <a:pt x="0" y="5037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48782" y="6169488"/>
            <a:ext cx="892831" cy="1045775"/>
          </a:xfrm>
          <a:custGeom>
            <a:avLst/>
            <a:gdLst/>
            <a:ahLst/>
            <a:cxnLst/>
            <a:rect l="l" t="t" r="r" b="b"/>
            <a:pathLst>
              <a:path w="892831" h="1045775">
                <a:moveTo>
                  <a:pt x="0" y="0"/>
                </a:moveTo>
                <a:lnTo>
                  <a:pt x="892831" y="0"/>
                </a:lnTo>
                <a:lnTo>
                  <a:pt x="892831" y="1045776"/>
                </a:lnTo>
                <a:lnTo>
                  <a:pt x="0" y="10457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3310" y="598959"/>
            <a:ext cx="1010438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 Các chức năng chính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70773" y="6757429"/>
            <a:ext cx="2215645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Người quản lý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13211" y="4605134"/>
            <a:ext cx="3712822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Quản lý phiếu giảm giá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78543" y="2727874"/>
            <a:ext cx="1999390" cy="44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0"/>
              </a:lnSpc>
              <a:spcBef>
                <a:spcPct val="0"/>
              </a:spcBef>
            </a:pPr>
            <a:r>
              <a:rPr lang="en-US" sz="2557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Xuất báo cáo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39931" y="2705456"/>
            <a:ext cx="1439574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Thống kê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65028" y="6366269"/>
            <a:ext cx="2686212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Phản hồi tin nhắn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30473" y="6300229"/>
            <a:ext cx="2744255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Quản lý đơn hàng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69953" y="4701224"/>
            <a:ext cx="3076413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Quản lý người dùng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79155" y="4339664"/>
            <a:ext cx="892831" cy="1045775"/>
          </a:xfrm>
          <a:custGeom>
            <a:avLst/>
            <a:gdLst/>
            <a:ahLst/>
            <a:cxnLst/>
            <a:rect l="l" t="t" r="r" b="b"/>
            <a:pathLst>
              <a:path w="892831" h="1045775">
                <a:moveTo>
                  <a:pt x="0" y="0"/>
                </a:moveTo>
                <a:lnTo>
                  <a:pt x="892831" y="0"/>
                </a:lnTo>
                <a:lnTo>
                  <a:pt x="892831" y="1045775"/>
                </a:lnTo>
                <a:lnTo>
                  <a:pt x="0" y="104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358199"/>
            <a:ext cx="4932303" cy="3008705"/>
          </a:xfrm>
          <a:custGeom>
            <a:avLst/>
            <a:gdLst/>
            <a:ahLst/>
            <a:cxnLst/>
            <a:rect l="l" t="t" r="r" b="b"/>
            <a:pathLst>
              <a:path w="4932303" h="3008705">
                <a:moveTo>
                  <a:pt x="0" y="0"/>
                </a:moveTo>
                <a:lnTo>
                  <a:pt x="4932303" y="0"/>
                </a:lnTo>
                <a:lnTo>
                  <a:pt x="4932303" y="3008705"/>
                </a:lnTo>
                <a:lnTo>
                  <a:pt x="0" y="3008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37436" y="2563317"/>
            <a:ext cx="814977" cy="814977"/>
          </a:xfrm>
          <a:custGeom>
            <a:avLst/>
            <a:gdLst/>
            <a:ahLst/>
            <a:cxnLst/>
            <a:rect l="l" t="t" r="r" b="b"/>
            <a:pathLst>
              <a:path w="814977" h="814977">
                <a:moveTo>
                  <a:pt x="0" y="0"/>
                </a:moveTo>
                <a:lnTo>
                  <a:pt x="814977" y="0"/>
                </a:lnTo>
                <a:lnTo>
                  <a:pt x="814977" y="814977"/>
                </a:lnTo>
                <a:lnTo>
                  <a:pt x="0" y="814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84348" y="4355675"/>
            <a:ext cx="785938" cy="707344"/>
          </a:xfrm>
          <a:custGeom>
            <a:avLst/>
            <a:gdLst/>
            <a:ahLst/>
            <a:cxnLst/>
            <a:rect l="l" t="t" r="r" b="b"/>
            <a:pathLst>
              <a:path w="785938" h="707344">
                <a:moveTo>
                  <a:pt x="0" y="0"/>
                </a:moveTo>
                <a:lnTo>
                  <a:pt x="785938" y="0"/>
                </a:lnTo>
                <a:lnTo>
                  <a:pt x="785938" y="707344"/>
                </a:lnTo>
                <a:lnTo>
                  <a:pt x="0" y="707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94680" y="6110769"/>
            <a:ext cx="857732" cy="1044423"/>
          </a:xfrm>
          <a:custGeom>
            <a:avLst/>
            <a:gdLst/>
            <a:ahLst/>
            <a:cxnLst/>
            <a:rect l="l" t="t" r="r" b="b"/>
            <a:pathLst>
              <a:path w="857732" h="1044423">
                <a:moveTo>
                  <a:pt x="0" y="0"/>
                </a:moveTo>
                <a:lnTo>
                  <a:pt x="857733" y="0"/>
                </a:lnTo>
                <a:lnTo>
                  <a:pt x="857733" y="1044423"/>
                </a:lnTo>
                <a:lnTo>
                  <a:pt x="0" y="1044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89131" y="2539891"/>
            <a:ext cx="841448" cy="818308"/>
          </a:xfrm>
          <a:custGeom>
            <a:avLst/>
            <a:gdLst/>
            <a:ahLst/>
            <a:cxnLst/>
            <a:rect l="l" t="t" r="r" b="b"/>
            <a:pathLst>
              <a:path w="841448" h="818308">
                <a:moveTo>
                  <a:pt x="0" y="0"/>
                </a:moveTo>
                <a:lnTo>
                  <a:pt x="841448" y="0"/>
                </a:lnTo>
                <a:lnTo>
                  <a:pt x="841448" y="818308"/>
                </a:lnTo>
                <a:lnTo>
                  <a:pt x="0" y="8183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3310" y="598959"/>
            <a:ext cx="1010438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5.Các chức năng chính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51667" y="6757429"/>
            <a:ext cx="1853857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Khách hàng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413" y="4505644"/>
            <a:ext cx="2028995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Đặt hàng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58292" y="2736325"/>
            <a:ext cx="3273407" cy="43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0"/>
              </a:lnSpc>
              <a:spcBef>
                <a:spcPct val="0"/>
              </a:spcBef>
            </a:pPr>
            <a:r>
              <a:rPr lang="en-US" sz="2557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Đánh giá và bình luận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42285" y="2718349"/>
            <a:ext cx="3006058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Tìm kiếm sản phẩm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42529" y="4536444"/>
            <a:ext cx="3191957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Nhắn tin nhắn hỗ trợ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5195" y="6296979"/>
            <a:ext cx="3463366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Xem chi tiết sản phẩm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3456" y="1387152"/>
            <a:ext cx="5051652" cy="4114800"/>
            <a:chOff x="0" y="0"/>
            <a:chExt cx="6735536" cy="548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35536" cy="5486400"/>
            </a:xfrm>
            <a:custGeom>
              <a:avLst/>
              <a:gdLst/>
              <a:ahLst/>
              <a:cxnLst/>
              <a:rect l="l" t="t" r="r" b="b"/>
              <a:pathLst>
                <a:path w="6735536" h="5486400">
                  <a:moveTo>
                    <a:pt x="0" y="0"/>
                  </a:moveTo>
                  <a:lnTo>
                    <a:pt x="6735536" y="0"/>
                  </a:lnTo>
                  <a:lnTo>
                    <a:pt x="673553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55018" y="517708"/>
              <a:ext cx="6203580" cy="3731140"/>
            </a:xfrm>
            <a:custGeom>
              <a:avLst/>
              <a:gdLst/>
              <a:ahLst/>
              <a:cxnLst/>
              <a:rect l="l" t="t" r="r" b="b"/>
              <a:pathLst>
                <a:path w="6203580" h="3731140">
                  <a:moveTo>
                    <a:pt x="0" y="0"/>
                  </a:moveTo>
                  <a:lnTo>
                    <a:pt x="6203580" y="0"/>
                  </a:lnTo>
                  <a:lnTo>
                    <a:pt x="6203580" y="3731140"/>
                  </a:lnTo>
                  <a:lnTo>
                    <a:pt x="0" y="373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191" r="-1243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511967" y="1387152"/>
            <a:ext cx="5051652" cy="4114800"/>
            <a:chOff x="0" y="0"/>
            <a:chExt cx="6735536" cy="548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35536" cy="5486400"/>
            </a:xfrm>
            <a:custGeom>
              <a:avLst/>
              <a:gdLst/>
              <a:ahLst/>
              <a:cxnLst/>
              <a:rect l="l" t="t" r="r" b="b"/>
              <a:pathLst>
                <a:path w="6735536" h="5486400">
                  <a:moveTo>
                    <a:pt x="0" y="0"/>
                  </a:moveTo>
                  <a:lnTo>
                    <a:pt x="6735536" y="0"/>
                  </a:lnTo>
                  <a:lnTo>
                    <a:pt x="673553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9910" y="517708"/>
              <a:ext cx="6189734" cy="3731140"/>
            </a:xfrm>
            <a:custGeom>
              <a:avLst/>
              <a:gdLst/>
              <a:ahLst/>
              <a:cxnLst/>
              <a:rect l="l" t="t" r="r" b="b"/>
              <a:pathLst>
                <a:path w="6189734" h="3731140">
                  <a:moveTo>
                    <a:pt x="0" y="0"/>
                  </a:moveTo>
                  <a:lnTo>
                    <a:pt x="6189734" y="0"/>
                  </a:lnTo>
                  <a:lnTo>
                    <a:pt x="6189734" y="3731140"/>
                  </a:lnTo>
                  <a:lnTo>
                    <a:pt x="0" y="3731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490" r="-134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460315" y="5143500"/>
            <a:ext cx="5051652" cy="4114800"/>
            <a:chOff x="0" y="0"/>
            <a:chExt cx="6735536" cy="548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35536" cy="5486400"/>
            </a:xfrm>
            <a:custGeom>
              <a:avLst/>
              <a:gdLst/>
              <a:ahLst/>
              <a:cxnLst/>
              <a:rect l="l" t="t" r="r" b="b"/>
              <a:pathLst>
                <a:path w="6735536" h="5486400">
                  <a:moveTo>
                    <a:pt x="0" y="0"/>
                  </a:moveTo>
                  <a:lnTo>
                    <a:pt x="6735536" y="0"/>
                  </a:lnTo>
                  <a:lnTo>
                    <a:pt x="673553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56997" y="495300"/>
              <a:ext cx="6221541" cy="3757010"/>
            </a:xfrm>
            <a:custGeom>
              <a:avLst/>
              <a:gdLst/>
              <a:ahLst/>
              <a:cxnLst/>
              <a:rect l="l" t="t" r="r" b="b"/>
              <a:pathLst>
                <a:path w="6221541" h="3757010">
                  <a:moveTo>
                    <a:pt x="0" y="0"/>
                  </a:moveTo>
                  <a:lnTo>
                    <a:pt x="6221541" y="0"/>
                  </a:lnTo>
                  <a:lnTo>
                    <a:pt x="6221541" y="3757010"/>
                  </a:lnTo>
                  <a:lnTo>
                    <a:pt x="0" y="3757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321" r="-332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70841" y="638175"/>
            <a:ext cx="162306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6. Kết quả đạt được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9255" y="6938659"/>
            <a:ext cx="4439408" cy="4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222A9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Một số màn hình khách hàng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577</Words>
  <Application>Microsoft Office PowerPoint</Application>
  <PresentationFormat>Custom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Lato Heavy</vt:lpstr>
      <vt:lpstr>Clear Sans Bold</vt:lpstr>
      <vt:lpstr>Public Sans Medium</vt:lpstr>
      <vt:lpstr>Arial</vt:lpstr>
      <vt:lpstr>Public Sans Bold</vt:lpstr>
      <vt:lpstr>Calibri</vt:lpstr>
      <vt:lpstr>Arimo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Các yếu tố cùng kích thước &amp; Giả lập Công nghệ trong Cuộc sống của Người tiêu dùng Bản thuyết trình Công nghệ</dc:title>
  <cp:lastModifiedBy>đạt nguyễn</cp:lastModifiedBy>
  <cp:revision>3</cp:revision>
  <dcterms:created xsi:type="dcterms:W3CDTF">2006-08-16T00:00:00Z</dcterms:created>
  <dcterms:modified xsi:type="dcterms:W3CDTF">2025-05-31T06:23:29Z</dcterms:modified>
  <dc:identifier>DAGo7Z84ruQ</dc:identifier>
</cp:coreProperties>
</file>